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9" r:id="rId2"/>
    <p:sldId id="324" r:id="rId3"/>
    <p:sldId id="295" r:id="rId4"/>
    <p:sldId id="327" r:id="rId5"/>
    <p:sldId id="316" r:id="rId6"/>
    <p:sldId id="317" r:id="rId7"/>
    <p:sldId id="306" r:id="rId8"/>
    <p:sldId id="307" r:id="rId9"/>
    <p:sldId id="308" r:id="rId10"/>
    <p:sldId id="318" r:id="rId11"/>
    <p:sldId id="309" r:id="rId12"/>
    <p:sldId id="310" r:id="rId13"/>
    <p:sldId id="312" r:id="rId14"/>
    <p:sldId id="323" r:id="rId15"/>
    <p:sldId id="314" r:id="rId16"/>
    <p:sldId id="315" r:id="rId17"/>
    <p:sldId id="325" r:id="rId18"/>
    <p:sldId id="329" r:id="rId19"/>
    <p:sldId id="330" r:id="rId20"/>
    <p:sldId id="331" r:id="rId21"/>
    <p:sldId id="332" r:id="rId22"/>
    <p:sldId id="333" r:id="rId23"/>
    <p:sldId id="328" r:id="rId24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61406" autoAdjust="0"/>
  </p:normalViewPr>
  <p:slideViewPr>
    <p:cSldViewPr snapToGrid="0">
      <p:cViewPr varScale="1">
        <p:scale>
          <a:sx n="74" d="100"/>
          <a:sy n="74" d="100"/>
        </p:scale>
        <p:origin x="2106" y="5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baseline="0" dirty="0" smtClean="0"/>
              <a:t>平均３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分散　</a:t>
            </a:r>
            <a:r>
              <a:rPr kumimoji="1" lang="en-US" altLang="ja-JP" dirty="0" smtClean="0"/>
              <a:t>2.75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:((3-3)^2+(0-3)^2+(3-3)^2+(5-3)^2+(4-3)^2+(3-3)^2+(5-3)^2+(1-3)^2)/8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の分散 </a:t>
            </a:r>
            <a:r>
              <a:rPr kumimoji="1" lang="en-US" altLang="ja-JP" dirty="0" smtClean="0"/>
              <a:t>0.57…</a:t>
            </a:r>
          </a:p>
          <a:p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の分散　</a:t>
            </a:r>
            <a:r>
              <a:rPr kumimoji="1" lang="en-US" altLang="ja-JP" dirty="0" smtClean="0"/>
              <a:t>2.2…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Process&gt;noise&gt;</a:t>
            </a:r>
            <a:r>
              <a:rPr kumimoji="1" lang="en-US" altLang="ja-JP" dirty="0" err="1" smtClean="0"/>
              <a:t>Solt</a:t>
            </a:r>
            <a:r>
              <a:rPr kumimoji="1" lang="en-US" altLang="ja-JP" baseline="0" dirty="0" smtClean="0"/>
              <a:t> and </a:t>
            </a:r>
            <a:r>
              <a:rPr kumimoji="1" lang="en-US" altLang="ja-JP" baseline="0" dirty="0" err="1" smtClean="0"/>
              <a:t>Papper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TODO bilateral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空間に分布する画素を見せる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2017/9/3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2017/9/3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290.png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10.png"/><Relationship Id="rId10" Type="http://schemas.microsoft.com/office/2007/relationships/hdphoto" Target="../media/hdphoto1.wdp"/><Relationship Id="rId19" Type="http://schemas.openxmlformats.org/officeDocument/2006/relationships/image" Target="../media/image240.png"/><Relationship Id="rId4" Type="http://schemas.openxmlformats.org/officeDocument/2006/relationships/image" Target="../media/image19.wmf"/><Relationship Id="rId9" Type="http://schemas.openxmlformats.org/officeDocument/2006/relationships/image" Target="../media/image15.png"/><Relationship Id="rId14" Type="http://schemas.openxmlformats.org/officeDocument/2006/relationships/image" Target="../media/image1300.png"/><Relationship Id="rId22" Type="http://schemas.openxmlformats.org/officeDocument/2006/relationships/image" Target="../media/image13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2906821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Plug in&gt;Process &gt; Bilateral Filters</a:t>
            </a:r>
            <a:endParaRPr lang="en-US" altLang="ja-JP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54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Original image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radi:3</a:t>
            </a:r>
          </a:p>
          <a:p>
            <a:r>
              <a:rPr lang="en-US" altLang="ja-JP" dirty="0" smtClean="0"/>
              <a:t>Range radi:50</a:t>
            </a:r>
            <a:endParaRPr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radi:5</a:t>
            </a:r>
          </a:p>
          <a:p>
            <a:r>
              <a:rPr lang="en-US" altLang="ja-JP" dirty="0" smtClean="0"/>
              <a:t>Range radi:80</a:t>
            </a:r>
            <a:endParaRPr lang="ja-JP" altLang="en-US" dirty="0"/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輪郭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保持される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のでフィルターをかけたこと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気づきにくい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2647574" y="2315763"/>
            <a:ext cx="3374821" cy="2406395"/>
            <a:chOff x="4080079" y="3644900"/>
            <a:chExt cx="2963444" cy="2113065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9" t="11032" r="54492" b="53903"/>
            <a:stretch/>
          </p:blipFill>
          <p:spPr bwMode="auto">
            <a:xfrm>
              <a:off x="4189923" y="3644900"/>
              <a:ext cx="2853600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円/楕円 27"/>
            <p:cNvSpPr/>
            <p:nvPr/>
          </p:nvSpPr>
          <p:spPr>
            <a:xfrm rot="1059124">
              <a:off x="5566565" y="39856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 rot="1059124">
              <a:off x="5299866" y="51540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080079" y="5327776"/>
              <a:ext cx="1883152" cy="403457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flipV="1">
              <a:off x="5963231" y="3937973"/>
              <a:ext cx="0" cy="1795738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5963231" y="4829076"/>
              <a:ext cx="1054893" cy="902156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5782465" y="4783287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距離で重み付け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1" t="12093" r="814" b="52842"/>
          <a:stretch/>
        </p:blipFill>
        <p:spPr bwMode="auto">
          <a:xfrm>
            <a:off x="6014405" y="2505296"/>
            <a:ext cx="3081470" cy="2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t="51866" r="368" b="14718"/>
          <a:stretch/>
        </p:blipFill>
        <p:spPr bwMode="auto">
          <a:xfrm>
            <a:off x="9110530" y="2538110"/>
            <a:ext cx="3081470" cy="217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880506" y="1015320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最も有名な特徴保存フィルタの１つ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空間的距離だけでなく、画素値の差を利用して重み計算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1984" y="2546923"/>
            <a:ext cx="2300584" cy="2256101"/>
            <a:chOff x="417991" y="4339997"/>
            <a:chExt cx="2154728" cy="2113065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2" r="81290" b="53903"/>
            <a:stretch/>
          </p:blipFill>
          <p:spPr bwMode="auto">
            <a:xfrm>
              <a:off x="417991" y="4339997"/>
              <a:ext cx="2154728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正方形/長方形 20"/>
            <p:cNvSpPr/>
            <p:nvPr/>
          </p:nvSpPr>
          <p:spPr>
            <a:xfrm>
              <a:off x="1547907" y="4977431"/>
              <a:ext cx="745605" cy="725874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5" name="グループ化 24"/>
            <p:cNvGrpSpPr/>
            <p:nvPr/>
          </p:nvGrpSpPr>
          <p:grpSpPr>
            <a:xfrm>
              <a:off x="1654708" y="4970575"/>
              <a:ext cx="603050" cy="413321"/>
              <a:chOff x="1399547" y="2700892"/>
              <a:chExt cx="603050" cy="413321"/>
            </a:xfrm>
          </p:grpSpPr>
          <p:sp>
            <p:nvSpPr>
              <p:cNvPr id="26" name="正方形/長方形 25"/>
              <p:cNvSpPr/>
              <p:nvPr/>
            </p:nvSpPr>
            <p:spPr>
              <a:xfrm>
                <a:off x="1611808" y="3038936"/>
                <a:ext cx="86818" cy="7527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1399547" y="2700892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31" name="テキスト ボックス 30"/>
          <p:cNvSpPr txBox="1"/>
          <p:nvPr/>
        </p:nvSpPr>
        <p:spPr>
          <a:xfrm>
            <a:off x="8783759" y="4775568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2916" y="4774264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68917" y="4847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 rotWithShape="0">
                <a:blip r:embed="rId3"/>
                <a:stretch>
                  <a:fillRect l="-928" t="-13924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 rotWithShape="0">
                <a:blip r:embed="rId4"/>
                <a:stretch>
                  <a:fillRect l="-1146" t="-7595" b="-265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 rotWithShape="0">
                <a:blip r:embed="rId3"/>
                <a:stretch>
                  <a:fillRect l="-2033" t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 rotWithShape="0">
                <a:blip r:embed="rId4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4631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のガウス関数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0" t="-7895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8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9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 rot="16200000">
            <a:off x="1975211" y="3551400"/>
            <a:ext cx="1969456" cy="1719855"/>
            <a:chOff x="566252" y="2015897"/>
            <a:chExt cx="1494949" cy="1186124"/>
          </a:xfrm>
        </p:grpSpPr>
        <p:grpSp>
          <p:nvGrpSpPr>
            <p:cNvPr id="26" name="グループ化 25"/>
            <p:cNvGrpSpPr/>
            <p:nvPr/>
          </p:nvGrpSpPr>
          <p:grpSpPr>
            <a:xfrm>
              <a:off x="566252" y="2015897"/>
              <a:ext cx="1212104" cy="1186124"/>
              <a:chOff x="-1232301" y="2179533"/>
              <a:chExt cx="2127500" cy="2081901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" t="14058" r="81887" b="55967"/>
              <a:stretch/>
            </p:blipFill>
            <p:spPr bwMode="auto">
              <a:xfrm>
                <a:off x="-1232301" y="2179533"/>
                <a:ext cx="1951798" cy="208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正方形/長方形 30"/>
              <p:cNvSpPr/>
              <p:nvPr/>
            </p:nvSpPr>
            <p:spPr>
              <a:xfrm>
                <a:off x="-382198" y="2704047"/>
                <a:ext cx="859353" cy="836612"/>
              </a:xfrm>
              <a:prstGeom prst="rect">
                <a:avLst/>
              </a:prstGeom>
              <a:solidFill>
                <a:srgbClr val="FFC000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-1760" y="3082585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3" name="直線矢印コネクタ 32"/>
              <p:cNvCxnSpPr/>
              <p:nvPr/>
            </p:nvCxnSpPr>
            <p:spPr>
              <a:xfrm flipH="1">
                <a:off x="103235" y="3015239"/>
                <a:ext cx="791964" cy="107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正方形/長方形 33"/>
              <p:cNvSpPr/>
              <p:nvPr/>
            </p:nvSpPr>
            <p:spPr>
              <a:xfrm>
                <a:off x="-2554" y="2892944"/>
                <a:ext cx="100063" cy="867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3168" y="3279027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6" name="直線矢印コネクタ 35"/>
              <p:cNvCxnSpPr>
                <a:endCxn id="34" idx="3"/>
              </p:cNvCxnSpPr>
              <p:nvPr/>
            </p:nvCxnSpPr>
            <p:spPr>
              <a:xfrm flipH="1">
                <a:off x="97509" y="2566065"/>
                <a:ext cx="727406" cy="3702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H="1" flipV="1">
                <a:off x="103233" y="3322410"/>
                <a:ext cx="721682" cy="168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 rot="5400000">
                  <a:off x="1730544" y="2310231"/>
                  <a:ext cx="310876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8" name="正方形/長方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09539" y="2294744"/>
                  <a:ext cx="316394" cy="38692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 rot="5400000">
                  <a:off x="1684268" y="2604961"/>
                  <a:ext cx="403432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444" y="2594294"/>
                  <a:ext cx="418588" cy="38692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 rot="5400000">
                  <a:off x="1684165" y="2061001"/>
                  <a:ext cx="398523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596" y="2050078"/>
                  <a:ext cx="413168" cy="38692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Line 59"/>
          <p:cNvSpPr>
            <a:spLocks noChangeShapeType="1"/>
          </p:cNvSpPr>
          <p:nvPr/>
        </p:nvSpPr>
        <p:spPr bwMode="auto">
          <a:xfrm>
            <a:off x="1751476" y="4490888"/>
            <a:ext cx="2229996" cy="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エッジをまたいだ</a:t>
            </a:r>
            <a:r>
              <a:rPr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近傍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画素について</a:t>
            </a: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125850" y="4954823"/>
            <a:ext cx="4066150" cy="1788877"/>
            <a:chOff x="3998349" y="4719373"/>
            <a:chExt cx="4066150" cy="1788877"/>
          </a:xfrm>
        </p:grpSpPr>
        <p:pic>
          <p:nvPicPr>
            <p:cNvPr id="57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98349" y="5093133"/>
              <a:ext cx="2439169" cy="120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バイラテラルフィルタ（パラ</a:t>
            </a:r>
            <a:r>
              <a:rPr lang="ja-JP" altLang="en-US" dirty="0"/>
              <a:t>メタ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151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数回適用すると良い結果が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出やすい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画像はチャンネル毎でなく、以下を用いて同じ重みを利用するとよい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/>
              </a:p>
              <a:p>
                <a:pPr>
                  <a:spcBef>
                    <a:spcPts val="600"/>
                  </a:spcBef>
                </a:pPr>
                <a:endPara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  <a:blipFill rotWithShape="0">
                <a:blip r:embed="rId3"/>
                <a:stretch>
                  <a:fillRect l="-681" t="-1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 b="48138"/>
          <a:stretch/>
        </p:blipFill>
        <p:spPr bwMode="auto">
          <a:xfrm>
            <a:off x="373626" y="4523618"/>
            <a:ext cx="7622115" cy="171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0" t="53172" b="7062"/>
          <a:stretch/>
        </p:blipFill>
        <p:spPr bwMode="auto">
          <a:xfrm>
            <a:off x="8073037" y="4689873"/>
            <a:ext cx="3971889" cy="158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 smtClean="0"/>
              <a:t>まとめ：空間フィルタ（非線形）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 smtClean="0"/>
              <a:t>エッジ保存効果のあるフィルタを紹介した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エッジ保存平滑化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メディアンフィルタ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バイラテラルフィルタ</a:t>
            </a:r>
            <a:endParaRPr kumimoji="1" lang="en-US" altLang="ja-JP" dirty="0" smtClean="0"/>
          </a:p>
          <a:p>
            <a:r>
              <a:rPr lang="ja-JP" altLang="en-US" dirty="0" smtClean="0"/>
              <a:t>線形フィルタと比べ計算量は大きいが、特殊な効果が得られる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320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[©Shin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6027460"/>
            <a:ext cx="11473211" cy="733270"/>
          </a:xfrm>
        </p:spPr>
        <p:txBody>
          <a:bodyPr/>
          <a:lstStyle/>
          <a:p>
            <a:pPr algn="r"/>
            <a:r>
              <a:rPr lang="ja-JP" altLang="en-US" dirty="0"/>
              <a:t>ハーフトーン処理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1275059"/>
          </a:xfrm>
        </p:spPr>
        <p:txBody>
          <a:bodyPr>
            <a:normAutofit lnSpcReduction="10000"/>
          </a:bodyPr>
          <a:lstStyle/>
          <a:p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r>
              <a:rPr lang="ja-JP" altLang="en-US" sz="2400" dirty="0" smtClean="0"/>
              <a:t>ドットパターンにより濃淡を表現する．</a:t>
            </a:r>
            <a:endParaRPr lang="en-US" altLang="ja-JP" sz="2400" dirty="0" smtClean="0"/>
          </a:p>
          <a:p>
            <a:r>
              <a:rPr lang="ja-JP" altLang="en-US" sz="2400" dirty="0" smtClean="0"/>
              <a:t>十分細かなドットパターンは，人の目に濃淡として認識され</a:t>
            </a:r>
            <a:r>
              <a:rPr lang="ja-JP" altLang="en-US" sz="2400" dirty="0"/>
              <a:t>る</a:t>
            </a:r>
            <a:endParaRPr lang="en-US" altLang="ja-JP" sz="2400" dirty="0" smtClean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736600" y="3067050"/>
            <a:ext cx="10924752" cy="3651250"/>
            <a:chOff x="736600" y="3067050"/>
            <a:chExt cx="10924752" cy="3651250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67" y="475446"/>
            <a:ext cx="1984420" cy="19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濃度パターン</a:t>
            </a:r>
            <a:r>
              <a:rPr lang="ja-JP" altLang="en-US" sz="4000" dirty="0"/>
              <a:t>法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各ブロックの平均輝度値を計算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lang="ja-JP" altLang="en-US" sz="2400" dirty="0" smtClean="0"/>
              <a:t>各ブロックについて似た平均輝度値をもつパターンを選択し，置き換える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ブロックのサイズは変更可（今回は</a:t>
            </a:r>
            <a:r>
              <a:rPr lang="en-US" altLang="ja-JP" sz="1800" dirty="0" smtClean="0"/>
              <a:t>4x4</a:t>
            </a:r>
            <a:r>
              <a:rPr lang="ja-JP" altLang="en-US" sz="1800" dirty="0" smtClean="0"/>
              <a:t>）</a:t>
            </a:r>
            <a:endParaRPr lang="en-US" altLang="ja-JP" sz="2400" dirty="0" smtClean="0"/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62907" y="3927412"/>
            <a:ext cx="74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16/16</a:t>
            </a:r>
            <a:endParaRPr lang="ja-JP" altLang="en-US" dirty="0"/>
          </a:p>
        </p:txBody>
      </p:sp>
      <p:sp>
        <p:nvSpPr>
          <p:cNvPr id="386" name="正方形/長方形 385"/>
          <p:cNvSpPr/>
          <p:nvPr/>
        </p:nvSpPr>
        <p:spPr>
          <a:xfrm>
            <a:off x="143920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7" name="正方形/長方形 386"/>
          <p:cNvSpPr/>
          <p:nvPr/>
        </p:nvSpPr>
        <p:spPr>
          <a:xfrm>
            <a:off x="22837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8" name="正方形/長方形 387"/>
          <p:cNvSpPr/>
          <p:nvPr/>
        </p:nvSpPr>
        <p:spPr>
          <a:xfrm>
            <a:off x="3147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9" name="正方形/長方形 388"/>
          <p:cNvSpPr/>
          <p:nvPr/>
        </p:nvSpPr>
        <p:spPr>
          <a:xfrm>
            <a:off x="4036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0" name="正方形/長方形 389"/>
          <p:cNvSpPr/>
          <p:nvPr/>
        </p:nvSpPr>
        <p:spPr>
          <a:xfrm>
            <a:off x="48745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1" name="正方形/長方形 390"/>
          <p:cNvSpPr/>
          <p:nvPr/>
        </p:nvSpPr>
        <p:spPr>
          <a:xfrm>
            <a:off x="562908" y="502596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2" name="正方形/長方形 391"/>
          <p:cNvSpPr/>
          <p:nvPr/>
        </p:nvSpPr>
        <p:spPr>
          <a:xfrm>
            <a:off x="1497716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9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3" name="正方形/長方形 392"/>
          <p:cNvSpPr/>
          <p:nvPr/>
        </p:nvSpPr>
        <p:spPr>
          <a:xfrm>
            <a:off x="23422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8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4" name="正方形/長方形 393"/>
          <p:cNvSpPr/>
          <p:nvPr/>
        </p:nvSpPr>
        <p:spPr>
          <a:xfrm>
            <a:off x="3205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7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5" name="正方形/長方形 394"/>
          <p:cNvSpPr/>
          <p:nvPr/>
        </p:nvSpPr>
        <p:spPr>
          <a:xfrm>
            <a:off x="4094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6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6" name="正方形/長方形 395"/>
          <p:cNvSpPr/>
          <p:nvPr/>
        </p:nvSpPr>
        <p:spPr>
          <a:xfrm>
            <a:off x="49330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7" name="正方形/長方形 396"/>
          <p:cNvSpPr/>
          <p:nvPr/>
        </p:nvSpPr>
        <p:spPr>
          <a:xfrm>
            <a:off x="6214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8" name="正方形/長方形 397"/>
          <p:cNvSpPr/>
          <p:nvPr/>
        </p:nvSpPr>
        <p:spPr>
          <a:xfrm>
            <a:off x="14977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9" name="正方形/長方形 398"/>
          <p:cNvSpPr/>
          <p:nvPr/>
        </p:nvSpPr>
        <p:spPr>
          <a:xfrm>
            <a:off x="23422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0" name="正方形/長方形 399"/>
          <p:cNvSpPr/>
          <p:nvPr/>
        </p:nvSpPr>
        <p:spPr>
          <a:xfrm>
            <a:off x="3205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1" name="正方形/長方形 400"/>
          <p:cNvSpPr/>
          <p:nvPr/>
        </p:nvSpPr>
        <p:spPr>
          <a:xfrm>
            <a:off x="4094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pic>
        <p:nvPicPr>
          <p:cNvPr id="380" name="図 3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3" t="48582" r="41406" b="44430"/>
          <a:stretch/>
        </p:blipFill>
        <p:spPr>
          <a:xfrm>
            <a:off x="6487598" y="552449"/>
            <a:ext cx="2550179" cy="123825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のブロック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平均画素値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73.0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に正規化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0.286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4/17~5/17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を採用する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7598" y="2319014"/>
            <a:ext cx="2550179" cy="1247179"/>
            <a:chOff x="6487598" y="2709539"/>
            <a:chExt cx="2550179" cy="1247179"/>
          </a:xfrm>
        </p:grpSpPr>
        <p:pic>
          <p:nvPicPr>
            <p:cNvPr id="508" name="図 50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394"/>
            <a:stretch/>
          </p:blipFill>
          <p:spPr>
            <a:xfrm>
              <a:off x="6487598" y="2711449"/>
              <a:ext cx="2550179" cy="1244601"/>
            </a:xfrm>
            <a:prstGeom prst="rect">
              <a:avLst/>
            </a:prstGeom>
          </p:spPr>
        </p:pic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94" y="3887343"/>
            <a:ext cx="3879500" cy="25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/>
              <a:t>デジタル</a:t>
            </a:r>
            <a:r>
              <a:rPr lang="ja-JP" altLang="en-US" sz="3600" b="1" dirty="0"/>
              <a:t>メディア</a:t>
            </a:r>
            <a:r>
              <a:rPr lang="ja-JP" altLang="en-US" sz="3600" b="1" dirty="0" smtClean="0"/>
              <a:t>処理</a:t>
            </a:r>
            <a:r>
              <a:rPr lang="en-US" altLang="ja-JP" sz="3600" b="1" dirty="0" smtClean="0"/>
              <a:t>1</a:t>
            </a:r>
            <a:r>
              <a:rPr lang="ja-JP" altLang="en-US" sz="3600" b="1" dirty="0" err="1" smtClean="0"/>
              <a:t>、</a:t>
            </a:r>
            <a:r>
              <a:rPr lang="en-US" altLang="ja-JP" sz="3600" b="1" dirty="0" smtClean="0"/>
              <a:t>2017</a:t>
            </a:r>
            <a:r>
              <a:rPr lang="ja-JP" altLang="en-US" sz="3600" b="1" dirty="0" smtClean="0"/>
              <a:t>（後期）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09/26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デジタル画像とは，量子化と標本化，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Dynamic </a:t>
            </a: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ja-JP" alt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10/03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デジタルカメラ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，人間の視覚，表色系</a:t>
            </a:r>
            <a:endParaRPr lang="ja-JP" alt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65000"/>
                  </a:schemeClr>
                </a:solidFill>
              </a:rPr>
              <a:t>10/10	</a:t>
            </a:r>
            <a:r>
              <a:rPr lang="ja-JP" altLang="en-US" sz="1800" dirty="0" smtClean="0">
                <a:solidFill>
                  <a:schemeClr val="bg1">
                    <a:lumMod val="65000"/>
                  </a:schemeClr>
                </a:solidFill>
              </a:rPr>
              <a:t>フィルタ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処理</a:t>
            </a:r>
            <a:r>
              <a:rPr lang="en-US" altLang="ja-JP" sz="1800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ja-JP" altLang="en-US" sz="1800" dirty="0">
                <a:solidFill>
                  <a:schemeClr val="bg1">
                    <a:lumMod val="65000"/>
                  </a:schemeClr>
                </a:solidFill>
              </a:rPr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10/17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2 : </a:t>
            </a:r>
            <a:r>
              <a:rPr lang="ja-JP" altLang="en-US" sz="1800" dirty="0"/>
              <a:t>非線形フィルタ，</a:t>
            </a:r>
            <a:r>
              <a:rPr lang="ja-JP" altLang="en-US" sz="1800" dirty="0" smtClean="0"/>
              <a:t>ハーフトーニング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10/24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3 : </a:t>
            </a:r>
            <a:r>
              <a:rPr lang="ja-JP" altLang="en-US" sz="1800" dirty="0"/>
              <a:t>離散フーリエ</a:t>
            </a:r>
            <a:r>
              <a:rPr lang="ja-JP" altLang="en-US" sz="1800" dirty="0" smtClean="0"/>
              <a:t>変換と周波数フィルタリング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11/07	</a:t>
            </a:r>
            <a:r>
              <a:rPr lang="ja-JP" altLang="en-US" sz="1800" b="1" dirty="0">
                <a:solidFill>
                  <a:srgbClr val="FF0000"/>
                </a:solidFill>
              </a:rPr>
              <a:t>前半のまとめと中間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11/14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python</a:t>
            </a:r>
            <a:r>
              <a:rPr lang="ja-JP" altLang="en-US" sz="1800" dirty="0" smtClean="0"/>
              <a:t>入門　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 smtClean="0">
                <a:solidFill>
                  <a:srgbClr val="FF0000"/>
                </a:solidFill>
              </a:rPr>
              <a:t>演習室</a:t>
            </a:r>
            <a:r>
              <a:rPr lang="en-US" altLang="ja-JP" sz="1800" dirty="0" smtClean="0">
                <a:solidFill>
                  <a:srgbClr val="FF0000"/>
                </a:solidFill>
              </a:rPr>
              <a:t>)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11/21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11/28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12/05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</a:t>
            </a:r>
            <a:r>
              <a:rPr lang="en-US" altLang="ja-JP" sz="1800" dirty="0" smtClean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ja-JP" alt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12/12	</a:t>
            </a:r>
            <a:r>
              <a:rPr lang="ja-JP" altLang="en-US" sz="1800" dirty="0"/>
              <a:t>画像の幾何変換１ </a:t>
            </a:r>
            <a:r>
              <a:rPr lang="en-US" altLang="ja-JP" sz="1800" dirty="0"/>
              <a:t>: </a:t>
            </a:r>
            <a:r>
              <a:rPr lang="ja-JP" altLang="en-US" sz="1800" dirty="0"/>
              <a:t>アファイン</a:t>
            </a:r>
            <a:r>
              <a:rPr lang="ja-JP" altLang="en-US" sz="1800" dirty="0" smtClean="0"/>
              <a:t>変換</a:t>
            </a:r>
            <a:r>
              <a:rPr lang="en-US" altLang="ja-JP" sz="1800" dirty="0" smtClean="0"/>
              <a:t> 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12/19	</a:t>
            </a:r>
            <a:r>
              <a:rPr lang="ja-JP" altLang="en-US" sz="1800" dirty="0"/>
              <a:t>画像の幾何変換２ </a:t>
            </a:r>
            <a:r>
              <a:rPr lang="en-US" altLang="ja-JP" sz="1800" dirty="0"/>
              <a:t>: </a:t>
            </a:r>
            <a:r>
              <a:rPr lang="ja-JP" altLang="en-US" sz="1800" dirty="0"/>
              <a:t>画像の補間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01/16 </a:t>
            </a:r>
            <a:r>
              <a:rPr lang="en-US" altLang="ja-JP" sz="1800" dirty="0"/>
              <a:t>	</a:t>
            </a:r>
            <a:r>
              <a:rPr lang="ja-JP" altLang="en-US" sz="1800" dirty="0"/>
              <a:t>画像復元 </a:t>
            </a:r>
            <a:r>
              <a:rPr lang="en-US" altLang="ja-JP" sz="1800" dirty="0"/>
              <a:t>: Convolution</a:t>
            </a:r>
            <a:r>
              <a:rPr lang="ja-JP" altLang="en-US" sz="1800" dirty="0"/>
              <a:t>と</a:t>
            </a:r>
            <a:r>
              <a:rPr lang="en-US" altLang="ja-JP" sz="1800" dirty="0"/>
              <a:t>De-convolution</a:t>
            </a:r>
            <a:r>
              <a:rPr lang="ja-JP" altLang="en-US" sz="1800" dirty="0" smtClean="0"/>
              <a:t>（変更</a:t>
            </a:r>
            <a:r>
              <a:rPr lang="ja-JP" altLang="en-US" sz="1800" dirty="0"/>
              <a:t>する可能性有り）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01/23 </a:t>
            </a:r>
            <a:r>
              <a:rPr lang="en-US" altLang="ja-JP" sz="1800" b="1" dirty="0">
                <a:solidFill>
                  <a:srgbClr val="FF0000"/>
                </a:solidFill>
              </a:rPr>
              <a:t>	</a:t>
            </a:r>
            <a:r>
              <a:rPr lang="ja-JP" altLang="en-US" sz="18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5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ディザ法</a:t>
            </a:r>
            <a:endParaRPr kumimoji="1" lang="ja-JP" altLang="en-US" sz="40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のティザパターンを用意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各ブロックの画素においてティザパターンと比較 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ティザパターンの値以上         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白</a:t>
            </a:r>
            <a:endParaRPr lang="en-US" altLang="ja-JP" sz="20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</a:t>
            </a:r>
            <a:r>
              <a:rPr lang="ja-JP" altLang="en-US" sz="2000" dirty="0">
                <a:sym typeface="Wingdings" panose="05000000000000000000" pitchFamily="2" charset="2"/>
              </a:rPr>
              <a:t>の値</a:t>
            </a:r>
            <a:r>
              <a:rPr lang="ja-JP" altLang="en-US" sz="2000" dirty="0" smtClean="0">
                <a:sym typeface="Wingdings" panose="05000000000000000000" pitchFamily="2" charset="2"/>
              </a:rPr>
              <a:t>より小さい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黒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比較する際，画像の画素値を</a:t>
            </a:r>
            <a:r>
              <a:rPr lang="en-US" altLang="ja-JP" sz="2000" dirty="0" smtClean="0"/>
              <a:t>[0,255]</a:t>
            </a:r>
            <a:r>
              <a:rPr lang="ja-JP" altLang="en-US" sz="2000" dirty="0" smtClean="0"/>
              <a:t>から</a:t>
            </a:r>
            <a:r>
              <a:rPr lang="en-US" altLang="ja-JP" sz="2000" dirty="0" smtClean="0"/>
              <a:t>[0,16]</a:t>
            </a:r>
            <a:r>
              <a:rPr lang="ja-JP" altLang="en-US" sz="2000" dirty="0" smtClean="0"/>
              <a:t>に変更しておく</a:t>
            </a:r>
            <a:endParaRPr lang="en-US" altLang="ja-JP" sz="2000" dirty="0" smtClean="0"/>
          </a:p>
          <a:p>
            <a:pPr marL="514350" indent="-514350">
              <a:buAutoNum type="arabicPeriod"/>
            </a:pPr>
            <a:endParaRPr lang="en-US" altLang="ja-JP" sz="2400" dirty="0" smtClean="0"/>
          </a:p>
        </p:txBody>
      </p:sp>
      <p:grpSp>
        <p:nvGrpSpPr>
          <p:cNvPr id="5" name="グループ化 4"/>
          <p:cNvGrpSpPr/>
          <p:nvPr/>
        </p:nvGrpSpPr>
        <p:grpSpPr>
          <a:xfrm>
            <a:off x="8033063" y="160059"/>
            <a:ext cx="2550179" cy="1247179"/>
            <a:chOff x="7118663" y="782359"/>
            <a:chExt cx="2550179" cy="1247179"/>
          </a:xfrm>
        </p:grpSpPr>
        <p:pic>
          <p:nvPicPr>
            <p:cNvPr id="70" name="図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430"/>
            <a:stretch/>
          </p:blipFill>
          <p:spPr>
            <a:xfrm>
              <a:off x="7118663" y="784269"/>
              <a:ext cx="2550179" cy="1238251"/>
            </a:xfrm>
            <a:prstGeom prst="rect">
              <a:avLst/>
            </a:prstGeom>
          </p:spPr>
        </p:pic>
        <p:sp>
          <p:nvSpPr>
            <p:cNvPr id="71" name="正方形/長方形 70"/>
            <p:cNvSpPr/>
            <p:nvPr/>
          </p:nvSpPr>
          <p:spPr>
            <a:xfrm>
              <a:off x="711953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7619267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7869133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36940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11953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619267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7869133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736940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711953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7619267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7869133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36940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8117629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8617360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886722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367495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8117629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8617360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886722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8367495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8617360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886722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8367495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911138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9361248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911138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9361248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911138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/>
            <p:cNvSpPr/>
            <p:nvPr/>
          </p:nvSpPr>
          <p:spPr>
            <a:xfrm>
              <a:off x="9361248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11953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7619267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/>
            <p:cNvSpPr/>
            <p:nvPr/>
          </p:nvSpPr>
          <p:spPr>
            <a:xfrm>
              <a:off x="7869133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736940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711953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7619267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7869133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36940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8117629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8617360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86722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8367495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8117629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8617360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86722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/>
            <p:cNvSpPr/>
            <p:nvPr/>
          </p:nvSpPr>
          <p:spPr>
            <a:xfrm>
              <a:off x="8367495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911138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9361248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911138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9361248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8117629" y="128111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ティザパターン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出力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44942" y="3392269"/>
            <a:ext cx="204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ブロック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43" y="4293420"/>
            <a:ext cx="3033485" cy="1855124"/>
          </a:xfrm>
          <a:prstGeom prst="rect">
            <a:avLst/>
          </a:prstGeom>
        </p:spPr>
      </p:pic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誤差拡散法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sz="2400" dirty="0" smtClean="0"/>
                  <a:t>左上からラスタスキャンし一画素ずつ以下の通り</a:t>
                </a:r>
                <a:r>
                  <a:rPr lang="en-US" altLang="ja-JP" sz="2400" dirty="0" smtClean="0"/>
                  <a:t>2</a:t>
                </a:r>
                <a:r>
                  <a:rPr lang="ja-JP" altLang="en-US" sz="2400" dirty="0" smtClean="0"/>
                  <a:t>値化する</a:t>
                </a:r>
                <a:endParaRPr lang="en-US" altLang="ja-JP" sz="2400" dirty="0" smtClean="0"/>
              </a:p>
              <a:p>
                <a:r>
                  <a:rPr lang="ja-JP" altLang="en-US" sz="2400" dirty="0" smtClean="0"/>
                  <a:t>注目画素の画素値が</a:t>
                </a:r>
                <a:r>
                  <a:rPr lang="en-US" altLang="ja-JP" sz="2400" dirty="0" smtClean="0"/>
                  <a:t>I</a:t>
                </a:r>
                <a:r>
                  <a:rPr lang="ja-JP" altLang="en-US" sz="2400" dirty="0" smtClean="0"/>
                  <a:t>のとき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1. </a:t>
                </a:r>
                <a:r>
                  <a:rPr lang="ja-JP" altLang="en-US" sz="2400" b="1" dirty="0" smtClean="0"/>
                  <a:t>二値化</a:t>
                </a:r>
                <a:r>
                  <a:rPr lang="ja-JP" altLang="en-US" sz="2400" b="1" dirty="0"/>
                  <a:t>処理</a:t>
                </a:r>
                <a:endParaRPr lang="en-US" altLang="ja-JP" sz="2400" b="1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I &gt; 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2000" dirty="0" smtClean="0"/>
                  <a:t>白に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 smtClean="0"/>
                  <a:t>≦ </a:t>
                </a:r>
                <a:r>
                  <a:rPr lang="en-US" altLang="ja-JP" sz="2000" dirty="0" smtClean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</a:t>
                </a:r>
                <a:r>
                  <a:rPr lang="ja-JP" altLang="en-US" sz="2000" dirty="0">
                    <a:sym typeface="Wingdings" panose="05000000000000000000" pitchFamily="2" charset="2"/>
                  </a:rPr>
                  <a:t>画素を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黒に</a:t>
                </a:r>
                <a:r>
                  <a:rPr lang="en-US" altLang="ja-JP" sz="2000" dirty="0" smtClean="0"/>
                  <a:t>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2. </a:t>
                </a:r>
                <a:r>
                  <a:rPr lang="ja-JP" altLang="en-US" sz="2400" b="1" dirty="0" smtClean="0"/>
                  <a:t>誤差拡散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上の二値化で以下の誤差</a:t>
                </a:r>
                <a:r>
                  <a:rPr lang="en-US" altLang="ja-JP" sz="2000" dirty="0" smtClean="0"/>
                  <a:t>e</a:t>
                </a:r>
                <a:r>
                  <a:rPr lang="ja-JP" altLang="en-US" sz="2000" dirty="0" smtClean="0"/>
                  <a:t>が発生した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    I </a:t>
                </a:r>
                <a:r>
                  <a:rPr lang="en-US" altLang="ja-JP" sz="2000" dirty="0"/>
                  <a:t>&gt; 127 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= I - 255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   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/>
                  <a:t>≦ </a:t>
                </a:r>
                <a:r>
                  <a:rPr lang="en-US" altLang="ja-JP" sz="2000" dirty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=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I –  0 </a:t>
                </a:r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この</a:t>
                </a:r>
                <a:r>
                  <a:rPr lang="ja-JP" altLang="en-US" sz="2000" dirty="0"/>
                  <a:t>誤差</a:t>
                </a:r>
                <a:r>
                  <a:rPr lang="ja-JP" altLang="en-US" sz="2000" dirty="0" smtClean="0"/>
                  <a:t>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分配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/>
                  <a:t>　 </a:t>
                </a:r>
                <a:r>
                  <a:rPr lang="en-US" altLang="ja-JP" sz="2000" dirty="0" smtClean="0"/>
                  <a:t>(</a:t>
                </a:r>
                <a:r>
                  <a:rPr lang="ja-JP" altLang="en-US" sz="2000" dirty="0" smtClean="0"/>
                  <a:t>画素値を変化させる</a:t>
                </a:r>
                <a:r>
                  <a:rPr lang="en-US" altLang="ja-JP" sz="2000" dirty="0" smtClean="0"/>
                  <a:t>)</a:t>
                </a:r>
                <a:endParaRPr lang="ja-JP" altLang="en-US" sz="2000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altLang="ja-JP" sz="2000" dirty="0" smtClean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 rotWithShape="0">
                <a:blip r:embed="rId2"/>
                <a:stretch>
                  <a:fillRect l="-1931" t="-2000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280680" y="235974"/>
            <a:ext cx="4502545" cy="1445342"/>
            <a:chOff x="8242217" y="241217"/>
            <a:chExt cx="1759034" cy="56466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899"/>
            <a:stretch/>
          </p:blipFill>
          <p:spPr>
            <a:xfrm>
              <a:off x="8242217" y="241217"/>
              <a:ext cx="1759034" cy="564660"/>
            </a:xfrm>
            <a:prstGeom prst="rect">
              <a:avLst/>
            </a:prstGeom>
          </p:spPr>
        </p:pic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1" lang="ja-JP" altLang="en-US" sz="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2000" b="1" dirty="0" smtClean="0">
                  <a:solidFill>
                    <a:schemeClr val="tx1"/>
                  </a:solidFill>
                </a:rPr>
                <a:t>-55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誤差拡散する隣接画素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-</a:t>
              </a:r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誤差拡散し画素値を変更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まとめ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濃度パターン法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ブロックの輝度値を利用しパターンで置き換える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ティザ法</a:t>
            </a:r>
            <a:r>
              <a:rPr lang="ja-JP" altLang="en-US" sz="2000" dirty="0" smtClean="0"/>
              <a:t> 　　　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ブロック内でティザパターンと画素値を比較し二値化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誤差拡散法　　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ラスタスキャンし二値化する．発生した誤差を利用し隣接画素</a:t>
            </a:r>
            <a:r>
              <a:rPr lang="en-US" altLang="ja-JP" sz="2000" dirty="0" smtClean="0"/>
              <a:t>		      		</a:t>
            </a:r>
            <a:r>
              <a:rPr lang="ja-JP" altLang="en-US" sz="2000" dirty="0" smtClean="0"/>
              <a:t>　の画素値を変更する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プログラミング演習で実装します</a:t>
            </a:r>
            <a:endParaRPr lang="en-US" altLang="ja-JP" sz="24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736600" y="3206750"/>
            <a:ext cx="10924752" cy="3651250"/>
            <a:chOff x="736600" y="3067050"/>
            <a:chExt cx="10924752" cy="3651250"/>
          </a:xfrm>
        </p:grpSpPr>
        <p:sp>
          <p:nvSpPr>
            <p:cNvPr id="8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9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10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8789" y="6274889"/>
            <a:ext cx="11473211" cy="583111"/>
          </a:xfrm>
        </p:spPr>
        <p:txBody>
          <a:bodyPr/>
          <a:lstStyle/>
          <a:p>
            <a:pPr marL="0" indent="0" algn="r">
              <a:buNone/>
            </a:pPr>
            <a:r>
              <a:rPr kumimoji="1" lang="ja-JP" altLang="en-US" dirty="0" smtClean="0"/>
              <a:t>時間が余ったら</a:t>
            </a:r>
            <a:r>
              <a:rPr lang="en-US" altLang="ja-JP" dirty="0"/>
              <a:t> </a:t>
            </a:r>
            <a:r>
              <a:rPr lang="ja-JP" altLang="en-US" dirty="0" smtClean="0"/>
              <a:t>フーリエ変換の準備部分をやります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8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空間フィルタ（非線形）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復習 </a:t>
            </a:r>
            <a:r>
              <a:rPr lang="en-US" altLang="ja-JP" smtClean="0"/>
              <a:t>: </a:t>
            </a:r>
            <a:r>
              <a:rPr lang="ja-JP" altLang="en-US" smtClean="0"/>
              <a:t>空間フィルタ（線形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dirty="0" smtClean="0"/>
              <a:t>準備</a:t>
            </a:r>
            <a:r>
              <a:rPr lang="en-US" altLang="ja-JP" dirty="0" smtClean="0"/>
              <a:t>:</a:t>
            </a:r>
            <a:r>
              <a:rPr lang="ja-JP" altLang="en-US" dirty="0"/>
              <a:t>平均と</a:t>
            </a:r>
            <a:r>
              <a:rPr lang="ja-JP" altLang="en-US" dirty="0" smtClean="0"/>
              <a:t>分散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 smtClean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 dirty="0" smtClean="0"/>
                  <a:t>与えられたとき、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その平均は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 smtClean="0"/>
                  <a:t>,  </a:t>
                </a:r>
                <a:r>
                  <a:rPr lang="ja-JP" altLang="en-US" sz="2400" dirty="0" smtClean="0"/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/>
                  <a:t>で与えられる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  <a:blipFill rotWithShape="0">
                <a:blip r:embed="rId3"/>
                <a:stretch>
                  <a:fillRect l="-1004" t="-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564956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 smtClean="0"/>
              <a:t>以下の集合の平均と分散を求めよ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2. </a:t>
            </a:r>
            <a:r>
              <a:rPr lang="ja-JP" altLang="en-US" sz="2400" dirty="0" smtClean="0"/>
              <a:t>以下の集合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どちらが分散が大きい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/>
              <a:t> </a:t>
            </a:r>
            <a:r>
              <a:rPr lang="ja-JP" altLang="en-US" sz="2400" dirty="0" smtClean="0"/>
              <a:t>   </a:t>
            </a:r>
            <a:r>
              <a:rPr lang="en-US" altLang="ja-JP" sz="2400" dirty="0" smtClean="0"/>
              <a:t>A: {3,4,3,4,3,2,2},   B: {3,5,3,5,3,1,1}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エッジ保存平滑化フィルタ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5123542" cy="109830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線形平滑化フィルタでは，　　　画素</a:t>
            </a:r>
            <a:r>
              <a:rPr kumimoji="1" lang="en-US" altLang="ja-JP" sz="2400" dirty="0" smtClean="0"/>
              <a:t>( </a:t>
            </a:r>
            <a:r>
              <a:rPr lang="en-US" altLang="ja-JP" sz="2400" i="1" dirty="0" err="1" smtClean="0"/>
              <a:t>i</a:t>
            </a:r>
            <a:r>
              <a:rPr kumimoji="1" lang="en-US" altLang="ja-JP" sz="2400" i="1" dirty="0" smtClean="0"/>
              <a:t>, j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を計算するため周囲の画素の重み付和を計算した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出力画像</a:t>
            </a:r>
            <a:endParaRPr lang="ja-JP" altLang="en-US" dirty="0"/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エッジ保存平滑化フィルタでは、以下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種の領域を考え，</a:t>
            </a:r>
            <a:r>
              <a:rPr lang="ja-JP" altLang="en-US" sz="2400" b="1" dirty="0" smtClean="0"/>
              <a:t>一番分散の小さな領域の平均値を、その画素の値</a:t>
            </a:r>
            <a:r>
              <a:rPr lang="ja-JP" altLang="en-US" sz="2400" dirty="0" smtClean="0"/>
              <a:t>とする</a:t>
            </a:r>
            <a:endParaRPr lang="ja-JP" altLang="en-US" sz="2400" dirty="0"/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中央値 </a:t>
            </a:r>
            <a:r>
              <a:rPr lang="en-US" altLang="ja-JP" dirty="0" smtClean="0"/>
              <a:t>(median)</a:t>
            </a:r>
            <a:r>
              <a:rPr lang="ja-JP" altLang="en-US" dirty="0" smtClean="0"/>
              <a:t>とは</a:t>
            </a:r>
            <a:r>
              <a:rPr lang="en-US" altLang="ja-JP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数字の集合の代表値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数字の小さい順に並べ、ちょうど中央に位置する値</a:t>
            </a:r>
            <a:endParaRPr lang="en-US" altLang="ja-JP" dirty="0" smtClean="0"/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中央値と平均値は，用途によって使い分ける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92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743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72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079966" y="4401334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画素</a:t>
            </a:r>
            <a:r>
              <a:rPr lang="en-US" altLang="ja-JP" dirty="0" smtClean="0"/>
              <a:t>(</a:t>
            </a:r>
            <a:r>
              <a:rPr lang="en-US" altLang="ja-JP" i="1" dirty="0" err="1" smtClean="0"/>
              <a:t>i,j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を中心とする 幅</a:t>
            </a:r>
            <a:r>
              <a:rPr lang="en-US" altLang="ja-JP" i="1" dirty="0" smtClean="0"/>
              <a:t>h</a:t>
            </a:r>
            <a:r>
              <a:rPr lang="ja-JP" altLang="en-US" dirty="0" smtClean="0"/>
              <a:t>の窓内の中央値を新しい画素値とする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外れ値（スパイクノイズ）を除去出来る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特徴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エッジ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をある程度保存する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2660280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Process&gt;Filters&gt;Gaussian Blur</a:t>
            </a:r>
          </a:p>
          <a:p>
            <a:r>
              <a:rPr lang="en-US" altLang="ja-JP" sz="1600" dirty="0" smtClean="0"/>
              <a:t>Process&gt;Filters&gt;median</a:t>
            </a:r>
            <a:endParaRPr lang="en-US" altLang="ja-JP" sz="16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2862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Salt &amp;pepper noise image</a:t>
            </a:r>
            <a:endParaRPr lang="ja-JP" altLang="en-US" sz="2000" dirty="0"/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Gaussian Blur</a:t>
            </a:r>
            <a:endParaRPr lang="ja-JP" altLang="en-US" sz="2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541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Median filter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/>
              <a:t>画像中の領域の境界</a:t>
            </a:r>
            <a:r>
              <a:rPr lang="en-US" altLang="ja-JP" sz="2400" dirty="0"/>
              <a:t>(</a:t>
            </a:r>
            <a:r>
              <a:rPr lang="ja-JP" altLang="en-US" sz="2400" dirty="0"/>
              <a:t>強いエッジ</a:t>
            </a:r>
            <a:r>
              <a:rPr lang="en-US" altLang="ja-JP" sz="2400" dirty="0"/>
              <a:t>)</a:t>
            </a:r>
            <a:r>
              <a:rPr lang="ja-JP" altLang="en-US" sz="2400" dirty="0"/>
              <a:t>をまたがずに平滑化</a:t>
            </a:r>
            <a:endParaRPr lang="en-US" altLang="ja-JP" sz="2400" dirty="0"/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078461" y="6421735"/>
            <a:ext cx="1880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36045" y="6421735"/>
            <a:ext cx="1992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283657" y="6334780"/>
            <a:ext cx="1924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ja-JP" altLang="en-US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endParaRPr lang="en-US" altLang="ja-JP" sz="14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 eaLnBrk="1" hangingPunct="1"/>
            <a:r>
              <a:rPr lang="en-US" altLang="ja-JP" sz="1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Shin </a:t>
            </a:r>
            <a:r>
              <a:rPr lang="en-US" altLang="ja-JP" sz="1400" b="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4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5809</TotalTime>
  <Words>1143</Words>
  <Application>Microsoft Office PowerPoint</Application>
  <PresentationFormat>ワイド画面</PresentationFormat>
  <Paragraphs>299</Paragraphs>
  <Slides>23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デジタルメディア処理1</vt:lpstr>
      <vt:lpstr>デジタルメディア処理1、2017（後期）</vt:lpstr>
      <vt:lpstr>空間フィルタ（非線形）</vt:lpstr>
      <vt:lpstr>復習 : 空間フィルタ（線形）</vt:lpstr>
      <vt:lpstr>準備:平均と分散</vt:lpstr>
      <vt:lpstr>エッジ保存平滑化フィルタ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まとめ : ハーフトーン処理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220</cp:revision>
  <cp:lastPrinted>2017-05-11T08:09:22Z</cp:lastPrinted>
  <dcterms:created xsi:type="dcterms:W3CDTF">2017-01-19T02:23:36Z</dcterms:created>
  <dcterms:modified xsi:type="dcterms:W3CDTF">2017-09-03T08:55:29Z</dcterms:modified>
</cp:coreProperties>
</file>